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389" r:id="rId6"/>
    <p:sldId id="384" r:id="rId7"/>
    <p:sldId id="317" r:id="rId8"/>
    <p:sldId id="277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3725" autoAdjust="0"/>
  </p:normalViewPr>
  <p:slideViewPr>
    <p:cSldViewPr snapToGrid="0">
      <p:cViewPr varScale="1">
        <p:scale>
          <a:sx n="80" d="100"/>
          <a:sy n="80" d="100"/>
        </p:scale>
        <p:origin x="643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901395-E085-4F4B-8480-0D4D51470E22}" type="datetime1">
              <a:rPr lang="fr-FR" smtClean="0"/>
              <a:t>06/09/2024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6A5458-2F44-415F-9D8B-C167BD79D5BC}" type="datetime1">
              <a:rPr lang="fr-FR" smtClean="0"/>
              <a:t>06/09/2024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0A24FE-7EA0-4AB7-A794-AF7E7158E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EB27F4A-103A-4702-9921-7D4D4413A207}" type="datetime1">
              <a:rPr lang="fr-FR" smtClean="0"/>
              <a:t>06/09/2024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AE3413-84A0-4925-8CDF-CE6073A5BA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1B7A8FB-7901-4DF3-B54B-C6EDC2D5EC05}" type="datetime1">
              <a:rPr lang="fr-FR" smtClean="0"/>
              <a:t>06/09/2024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E0718-617C-47B3-A88F-680A8745BD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E296D0E-868F-4CE4-8DE5-0A6DA5AA02D0}" type="datetime1">
              <a:rPr lang="fr-FR" smtClean="0"/>
              <a:t>06/09/2024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1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9289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47162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57484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9676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84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14801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0086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00989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04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r-FR" sz="1600"/>
              <a:t>Cliquer pour ajouter du texte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6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7353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d’imag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’imag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262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e libre 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0" name="Forme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Forme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61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 sz="4800"/>
              <a:t>3DFloat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9383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0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6486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1412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1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69548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1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699" r:id="rId23"/>
    <p:sldLayoutId id="214748373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03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37" name="Picture 104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2" name="Picture 105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2063262"/>
            <a:ext cx="4333875" cy="26611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200" dirty="0" err="1"/>
              <a:t>L’engagement</a:t>
            </a:r>
            <a:r>
              <a:rPr lang="en-US" sz="4200" dirty="0"/>
              <a:t> </a:t>
            </a:r>
            <a:r>
              <a:rPr lang="en-US" sz="4200" dirty="0" err="1"/>
              <a:t>saison</a:t>
            </a:r>
            <a:r>
              <a:rPr lang="en-US" sz="4200" dirty="0"/>
              <a:t> 2024-2025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/>
            <a:r>
              <a:rPr lang="en-US" b="1" dirty="0">
                <a:solidFill>
                  <a:srgbClr val="FFC000"/>
                </a:solidFill>
              </a:rPr>
              <a:t>La commission </a:t>
            </a:r>
            <a:r>
              <a:rPr lang="en-US" b="1" dirty="0" err="1">
                <a:solidFill>
                  <a:srgbClr val="FFC000"/>
                </a:solidFill>
              </a:rPr>
              <a:t>d’arbitrage</a:t>
            </a:r>
            <a:r>
              <a:rPr lang="en-US" b="1" dirty="0">
                <a:solidFill>
                  <a:srgbClr val="FFC000"/>
                </a:solidFill>
              </a:rPr>
              <a:t> des Hauts-de-Seine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0FE130-B10F-902A-DEAF-36AE083C3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606" y="2458550"/>
            <a:ext cx="6260963" cy="194090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33" name="Footer Placeholder 6">
            <a:extLst>
              <a:ext uri="{FF2B5EF4-FFF2-40B4-BE49-F238E27FC236}">
                <a16:creationId xmlns:a16="http://schemas.microsoft.com/office/drawing/2014/main" id="{3DECC82F-F9F7-8526-6B88-17905346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37190"/>
            <a:ext cx="51929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1" name="Date Placeholder 5">
            <a:extLst>
              <a:ext uri="{FF2B5EF4-FFF2-40B4-BE49-F238E27FC236}">
                <a16:creationId xmlns:a16="http://schemas.microsoft.com/office/drawing/2014/main" id="{5AE7C598-505B-8037-4410-1C57CEC5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8302" y="63371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5" name="Slide Number Placeholder 7">
            <a:extLst>
              <a:ext uri="{FF2B5EF4-FFF2-40B4-BE49-F238E27FC236}">
                <a16:creationId xmlns:a16="http://schemas.microsoft.com/office/drawing/2014/main" id="{9C7BF12E-0A4C-ED5A-9B0C-A19794FD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992936" cy="1997855"/>
          </a:xfrm>
        </p:spPr>
        <p:txBody>
          <a:bodyPr rtlCol="0"/>
          <a:lstStyle/>
          <a:p>
            <a:pPr rtl="0"/>
            <a:r>
              <a:rPr lang="fr-FR" dirty="0"/>
              <a:t>Présentation de l’engagement rapide sur le territoire des Hauts-de-Seine saison 2024-2025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4310871"/>
            <a:ext cx="5468937" cy="1094594"/>
          </a:xfrm>
        </p:spPr>
        <p:txBody>
          <a:bodyPr rtlCol="0"/>
          <a:lstStyle/>
          <a:p>
            <a:pPr rtl="0"/>
            <a:r>
              <a:rPr lang="fr-FR" b="1" dirty="0"/>
              <a:t>Petite évolution de l’engagement, qui se transforme en engagement rapide avec  le cercle</a:t>
            </a:r>
          </a:p>
          <a:p>
            <a:pPr rtl="0"/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CF3988-E59B-64FD-91C7-9418B351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02" y="0"/>
            <a:ext cx="42291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32E2A2-B442-C1AF-1235-9849C06E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02" y="3377393"/>
            <a:ext cx="4401363" cy="3299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0560"/>
            <a:ext cx="4500562" cy="1562959"/>
          </a:xfrm>
        </p:spPr>
        <p:txBody>
          <a:bodyPr rtlCol="0"/>
          <a:lstStyle/>
          <a:p>
            <a:pPr rtl="0"/>
            <a:r>
              <a:rPr lang="fr-FR" dirty="0"/>
              <a:t>Rappel de la règle</a:t>
            </a:r>
            <a:br>
              <a:rPr lang="fr-FR" dirty="0"/>
            </a:br>
            <a:r>
              <a:rPr lang="fr-FR" sz="1600" b="1" dirty="0">
                <a:solidFill>
                  <a:srgbClr val="FFC000"/>
                </a:solidFill>
              </a:rPr>
              <a:t>si pas de cercle la règle ne s’applique pas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944" y="1143000"/>
            <a:ext cx="7163409" cy="5586984"/>
          </a:xfrm>
          <a:noFill/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</a:t>
            </a:r>
            <a:r>
              <a:rPr lang="fr-FR" sz="2000" b="1" dirty="0">
                <a:solidFill>
                  <a:schemeClr val="bg1"/>
                </a:solidFill>
              </a:rPr>
              <a:t>. L’exécution peut se faire en courant. Il est interdit de sauter pendant l’exécution de l’engagement(13:1a, 15:7 3ème paragraphe).</a:t>
            </a:r>
          </a:p>
          <a:p>
            <a:r>
              <a:rPr lang="fr-FR" b="1" dirty="0">
                <a:solidFill>
                  <a:schemeClr val="bg1"/>
                </a:solidFill>
              </a:rPr>
              <a:t>2</a:t>
            </a:r>
            <a:r>
              <a:rPr lang="fr-FR" sz="2000" b="1" dirty="0">
                <a:solidFill>
                  <a:schemeClr val="bg1"/>
                </a:solidFill>
              </a:rPr>
              <a:t>. L’engagement est considéré comme effectué lorsque :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Le ballon a d’abord quitté la main du lanceur et a complétement franchi la ligne de zone d’engagement, ou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Le ballon a d’abord quitté la main du lanceur et a été touché ou contrôlé par un coéquipier même si cela se produit à l’intérieur de la zone d’engagement.</a:t>
            </a:r>
          </a:p>
          <a:p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sz="2000" b="1" dirty="0">
                <a:solidFill>
                  <a:schemeClr val="bg1"/>
                </a:solidFill>
              </a:rPr>
              <a:t>. Les joueurs de l’équipe qui défend doivent être à l’extérieur de la zone d’engagement. Ils ne sont autorisés à toucher le ballon ou les adversaires à l’intérieur de la zone d’engagement tant que le lancer n’est pas considéré comme effectué (15.4, 8.7c). Ils sont autorisés à être immédiatement à l’extérieur de la zone d’engagement.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L'Engagement (Règle 10.5)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Zone d'Engagement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1" name="Espace réservé du contenu 9" descr="Une image contenant personne, chaussures, sport&#10;&#10;Description générée automatiquement">
            <a:extLst>
              <a:ext uri="{FF2B5EF4-FFF2-40B4-BE49-F238E27FC236}">
                <a16:creationId xmlns:a16="http://schemas.microsoft.com/office/drawing/2014/main" id="{EE09181C-8B37-2C99-A7B1-6C6EDE4ED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6" y="219456"/>
            <a:ext cx="4041775" cy="303133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CFFDE00-B4EE-41FD-8BC3-8F1486EBE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24" y="53138"/>
            <a:ext cx="42291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t>4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494" y="1561234"/>
            <a:ext cx="9117012" cy="170929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fr-FR" sz="4000" b="1" dirty="0">
                <a:solidFill>
                  <a:schemeClr val="bg1"/>
                </a:solidFill>
              </a:rPr>
              <a:t>Tous les cas où l’arbitre ne pourra pas  valider l’engagement</a:t>
            </a:r>
            <a:br>
              <a:rPr lang="fr-FR" sz="4000" b="1" dirty="0">
                <a:solidFill>
                  <a:schemeClr val="bg1"/>
                </a:solidFill>
              </a:rPr>
            </a:br>
            <a:endParaRPr lang="fr-FR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ous-titr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kern="1200">
                <a:latin typeface="+mn-lt"/>
                <a:ea typeface="+mn-ea"/>
                <a:cs typeface="+mn-cs"/>
              </a:rPr>
              <a:t>Sous-titre</a:t>
            </a:r>
          </a:p>
        </p:txBody>
      </p:sp>
      <p:pic>
        <p:nvPicPr>
          <p:cNvPr id="7" name="Espace réservé du contenu 7" descr="Une image contenant sport, capture d’écran, personne, équipement sportif&#10;&#10;Description générée automatiquement">
            <a:extLst>
              <a:ext uri="{FF2B5EF4-FFF2-40B4-BE49-F238E27FC236}">
                <a16:creationId xmlns:a16="http://schemas.microsoft.com/office/drawing/2014/main" id="{D3D71827-CFB0-156D-6A80-0DCB4D77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4" y="3754501"/>
            <a:ext cx="3706198" cy="2779649"/>
          </a:xfrm>
          <a:prstGeom prst="rect">
            <a:avLst/>
          </a:prstGeom>
        </p:spPr>
      </p:pic>
      <p:pic>
        <p:nvPicPr>
          <p:cNvPr id="9" name="Espace réservé du contenu 9" descr="Une image contenant sport, personne, Condition physique, Sports individuels&#10;&#10;Description générée automatiquement">
            <a:extLst>
              <a:ext uri="{FF2B5EF4-FFF2-40B4-BE49-F238E27FC236}">
                <a16:creationId xmlns:a16="http://schemas.microsoft.com/office/drawing/2014/main" id="{D2747597-5711-15A6-B3F9-7556F6B6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2" y="3754500"/>
            <a:ext cx="3706198" cy="2779649"/>
          </a:xfrm>
          <a:prstGeom prst="rect">
            <a:avLst/>
          </a:prstGeom>
        </p:spPr>
      </p:pic>
      <p:pic>
        <p:nvPicPr>
          <p:cNvPr id="10" name="Image 9" descr="Une image contenant texte, chaussures, capture d’écran, personne&#10;&#10;Description générée automatiquement">
            <a:extLst>
              <a:ext uri="{FF2B5EF4-FFF2-40B4-BE49-F238E27FC236}">
                <a16:creationId xmlns:a16="http://schemas.microsoft.com/office/drawing/2014/main" id="{2060F864-278D-93B2-0033-5983C1A41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638" y="3815922"/>
            <a:ext cx="3581269" cy="27182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EE83EB-E3B0-A243-83F2-74250467E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22" y="161058"/>
            <a:ext cx="42291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9EF484-38C8-4EDC-ACF5-695CFB2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8416" y="5936187"/>
            <a:ext cx="4479621" cy="365125"/>
          </a:xfrm>
        </p:spPr>
        <p:txBody>
          <a:bodyPr rtlCol="0"/>
          <a:lstStyle/>
          <a:p>
            <a:pPr rtl="0"/>
            <a:r>
              <a:rPr lang="fr-FR" b="1" dirty="0">
                <a:solidFill>
                  <a:schemeClr val="bg1"/>
                </a:solidFill>
              </a:rPr>
              <a:t>Dans cette situation : le ballon doit rester dans le périmètre du cercle et la position du coéquipier est à corriger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183D7-B16E-4A9D-BC4B-D1EC347B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6" y="5895032"/>
            <a:ext cx="4939959" cy="406280"/>
          </a:xfrm>
        </p:spPr>
        <p:txBody>
          <a:bodyPr rtlCol="0"/>
          <a:lstStyle/>
          <a:p>
            <a:pPr rtl="0"/>
            <a:r>
              <a:rPr lang="fr-FR" b="1" dirty="0">
                <a:solidFill>
                  <a:schemeClr val="bg1"/>
                </a:solidFill>
              </a:rPr>
              <a:t>Dans cette situation : Si le coup de sifflet de l’arbitre est donné position correcte, sinon corriger la position du joueur qui a franchi la ligne médiane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22F7F1-62E3-7E00-F762-45068197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3991"/>
            <a:ext cx="42291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Espace réservé du contenu 7" descr="Une image contenant texte, personne, capture d’écran, intérieur&#10;&#10;Description générée automatiquement">
            <a:extLst>
              <a:ext uri="{FF2B5EF4-FFF2-40B4-BE49-F238E27FC236}">
                <a16:creationId xmlns:a16="http://schemas.microsoft.com/office/drawing/2014/main" id="{E8D39DFE-C9C3-2EBD-FF64-5736E3AF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6971" y="2251599"/>
            <a:ext cx="4798484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ne image contenant sport, compétition sportive, personne, filet&#10;&#10;Description générée automatiquement">
            <a:extLst>
              <a:ext uri="{FF2B5EF4-FFF2-40B4-BE49-F238E27FC236}">
                <a16:creationId xmlns:a16="http://schemas.microsoft.com/office/drawing/2014/main" id="{C9624884-D965-D65D-617F-5B011BC16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16" y="2251599"/>
            <a:ext cx="4479621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902264" cy="3384550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>
                <a:solidFill>
                  <a:schemeClr val="bg1"/>
                </a:solidFill>
              </a:rPr>
              <a:t>Merci de votre compréhension et bonne saison .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pPr rtl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901021-10CA-DD10-5286-428994B0E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58" y="125413"/>
            <a:ext cx="42291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07BC05-204A-CAA2-C552-E16388DEF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09" y="1820464"/>
            <a:ext cx="5285549" cy="3962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296</Words>
  <Application>Microsoft Office PowerPoint</Application>
  <PresentationFormat>Grand écran</PresentationFormat>
  <Paragraphs>32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</vt:lpstr>
      <vt:lpstr>L’engagement saison 2024-2025 </vt:lpstr>
      <vt:lpstr>Présentation de l’engagement rapide sur le territoire des Hauts-de-Seine saison 2024-2025 </vt:lpstr>
      <vt:lpstr>Rappel de la règle si pas de cercle la règle ne s’applique pas </vt:lpstr>
      <vt:lpstr>Tous les cas où l’arbitre ne pourra pas  valider l’engagement </vt:lpstr>
      <vt:lpstr>Présentation PowerPoint</vt:lpstr>
      <vt:lpstr>Merci de votre compréhension et bonne saison .</vt:lpstr>
    </vt:vector>
  </TitlesOfParts>
  <Company>MAIRIE D'ANTONY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L’engagement saison 2024-2025 </dc:title>
  <dc:creator>MILI Aïssame</dc:creator>
  <cp:lastModifiedBy>Youcef Amoura</cp:lastModifiedBy>
  <cp:revision>3</cp:revision>
  <dcterms:created xsi:type="dcterms:W3CDTF">2024-09-06T05:57:07Z</dcterms:created>
  <dcterms:modified xsi:type="dcterms:W3CDTF">2024-09-06T08:21:27Z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